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19"/>
  </p:notesMasterIdLst>
  <p:sldIdLst>
    <p:sldId id="289" r:id="rId4"/>
    <p:sldId id="290" r:id="rId5"/>
    <p:sldId id="291" r:id="rId6"/>
    <p:sldId id="292" r:id="rId7"/>
    <p:sldId id="293" r:id="rId8"/>
    <p:sldId id="294" r:id="rId9"/>
    <p:sldId id="299" r:id="rId10"/>
    <p:sldId id="295" r:id="rId11"/>
    <p:sldId id="261" r:id="rId12"/>
    <p:sldId id="300" r:id="rId13"/>
    <p:sldId id="297" r:id="rId14"/>
    <p:sldId id="296" r:id="rId15"/>
    <p:sldId id="301" r:id="rId16"/>
    <p:sldId id="298" r:id="rId17"/>
    <p:sldId id="274" r:id="rId18"/>
  </p:sldIdLst>
  <p:sldSz cx="9144000" cy="5143500" type="screen16x9"/>
  <p:notesSz cx="6858000" cy="9144000"/>
  <p:custDataLst>
    <p:tags r:id="rId20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B"/>
    <a:srgbClr val="CD1D21"/>
    <a:srgbClr val="21B4D1"/>
    <a:srgbClr val="64B4F0"/>
    <a:srgbClr val="3CC5E0"/>
    <a:srgbClr val="0D7EC5"/>
    <a:srgbClr val="A1CCE6"/>
    <a:srgbClr val="67C8DB"/>
    <a:srgbClr val="3BDDE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81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57" y="77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16/06/2026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23405" y="1623929"/>
            <a:ext cx="6858000" cy="126556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750" baseline="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3405" y="3264907"/>
            <a:ext cx="6858000" cy="8247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1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4561DB-35A0-408B-87D8-CAA026ABD804}" type="datetimeFigureOut">
              <a:rPr lang="es-ES" sz="900" smtClean="0">
                <a:solidFill>
                  <a:prstClr val="black">
                    <a:tint val="75000"/>
                  </a:prstClr>
                </a:solidFill>
                <a:latin typeface="Arial" panose="020B0604020202020204"/>
              </a:rPr>
              <a:pPr>
                <a:defRPr/>
              </a:pPr>
              <a:t>16/06/2026</a:t>
            </a:fld>
            <a:endParaRPr lang="es-ES" sz="900">
              <a:solidFill>
                <a:prstClr val="black">
                  <a:tint val="75000"/>
                </a:prstClr>
              </a:solidFill>
              <a:latin typeface="Arial" panose="020B0604020202020204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endParaRPr lang="es-ES" sz="900">
              <a:solidFill>
                <a:prstClr val="black">
                  <a:tint val="75000"/>
                </a:prstClr>
              </a:solidFill>
              <a:latin typeface="Arial" panose="020B0604020202020204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algn="r">
              <a:defRPr/>
            </a:pPr>
            <a:fld id="{DC424EDF-CCD0-4F89-9AD8-96410C677079}" type="slidenum">
              <a:rPr lang="es-ES" sz="900" smtClean="0">
                <a:solidFill>
                  <a:prstClr val="black">
                    <a:tint val="75000"/>
                  </a:prstClr>
                </a:solidFill>
                <a:latin typeface="Arial" panose="020B0604020202020204"/>
              </a:rPr>
              <a:pPr algn="r">
                <a:defRPr/>
              </a:pPr>
              <a:t>‹Nº›</a:t>
            </a:fld>
            <a:endParaRPr lang="es-ES" sz="900" dirty="0">
              <a:solidFill>
                <a:prstClr val="black">
                  <a:tint val="75000"/>
                </a:prst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15380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tags" Target="../tags/tag8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5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714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5151542" y="2004119"/>
            <a:ext cx="3821889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Salud mental y trabajo</a:t>
            </a:r>
          </a:p>
          <a:p>
            <a:pPr algn="r">
              <a:spcBef>
                <a:spcPts val="900"/>
              </a:spcBef>
            </a:pPr>
            <a:r>
              <a:rPr lang="es-ES" sz="2000" b="1" spc="225" dirty="0">
                <a:latin typeface="Arial" panose="020B0604020202020204" pitchFamily="34" charset="0"/>
                <a:cs typeface="Arial" panose="020B0604020202020204" pitchFamily="34" charset="0"/>
              </a:rPr>
              <a:t>Reconocimiento, registro y vigilancia.</a:t>
            </a:r>
          </a:p>
        </p:txBody>
      </p:sp>
      <p:sp>
        <p:nvSpPr>
          <p:cNvPr id="22" name="6 Rectángulo"/>
          <p:cNvSpPr/>
          <p:nvPr/>
        </p:nvSpPr>
        <p:spPr>
          <a:xfrm>
            <a:off x="5934208" y="3953175"/>
            <a:ext cx="3023153" cy="40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13" i="1" dirty="0">
                <a:solidFill>
                  <a:srgbClr val="3CC5E0"/>
                </a:solidFill>
                <a:latin typeface="Arial Narrow" panose="020B0606020202030204" pitchFamily="34" charset="0"/>
              </a:rPr>
              <a:t>Belén González Callado</a:t>
            </a:r>
            <a:endParaRPr lang="es-ES" sz="1013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Comisionada de Salud Mental del Gobierno de España</a:t>
            </a: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26946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810250" y="2907012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0FADCA-DA1A-C1F6-96A6-12DF6D985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29" y="345637"/>
            <a:ext cx="7638011" cy="51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C3F5A3-4D7B-F869-CD21-C26378A28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80" y="446166"/>
            <a:ext cx="6923439" cy="483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3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6FD5026-BE9F-4C8D-0885-AE47F80C7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86" y="0"/>
            <a:ext cx="64654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82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F868CE0-94FA-7CD3-A29D-484551DC7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02" y="32546"/>
            <a:ext cx="8614395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3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4A09D8-2D55-9BD1-7B4A-6CA850991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645" y="0"/>
            <a:ext cx="71407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88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4">
            <a:extLst>
              <a:ext uri="{FF2B5EF4-FFF2-40B4-BE49-F238E27FC236}">
                <a16:creationId xmlns:a16="http://schemas.microsoft.com/office/drawing/2014/main" id="{DFDD47AD-D9B9-9958-2A19-FAA6CA150A71}"/>
              </a:ext>
            </a:extLst>
          </p:cNvPr>
          <p:cNvSpPr txBox="1">
            <a:spLocks/>
          </p:cNvSpPr>
          <p:nvPr/>
        </p:nvSpPr>
        <p:spPr>
          <a:xfrm>
            <a:off x="638317" y="481521"/>
            <a:ext cx="4974072" cy="30766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40"/>
              </a:lnSpc>
              <a:buNone/>
            </a:pPr>
            <a:r>
              <a:rPr lang="es-ES" sz="1400" dirty="0">
                <a:latin typeface="Arial" panose="020B0604020202020204" pitchFamily="34" charset="0"/>
              </a:rPr>
              <a:t>Entre el </a:t>
            </a:r>
            <a:r>
              <a:rPr lang="es-ES" sz="1400" b="1" dirty="0">
                <a:latin typeface="Arial" panose="020B0604020202020204" pitchFamily="34" charset="0"/>
              </a:rPr>
              <a:t>17-35% de la depresión en Europa se podría prevenir </a:t>
            </a:r>
            <a:r>
              <a:rPr lang="es-ES" sz="1400" dirty="0">
                <a:latin typeface="Arial" panose="020B0604020202020204" pitchFamily="34" charset="0"/>
              </a:rPr>
              <a:t>actuando sobre los factores psicosociales laborales. </a:t>
            </a:r>
          </a:p>
          <a:p>
            <a:pPr marL="0" indent="0">
              <a:lnSpc>
                <a:spcPts val="2040"/>
              </a:lnSpc>
              <a:buNone/>
            </a:pPr>
            <a:r>
              <a:rPr lang="es-ES" sz="1400" dirty="0">
                <a:latin typeface="Arial" panose="020B0604020202020204" pitchFamily="34" charset="0"/>
              </a:rPr>
              <a:t>En España, la fracción de depresión atribuible a cada factor psicosocial laboral: </a:t>
            </a:r>
          </a:p>
          <a:p>
            <a:pPr>
              <a:lnSpc>
                <a:spcPts val="2040"/>
              </a:lnSpc>
            </a:pPr>
            <a:r>
              <a:rPr lang="es-ES" sz="1400" dirty="0">
                <a:latin typeface="Arial" panose="020B0604020202020204" pitchFamily="34" charset="0"/>
              </a:rPr>
              <a:t>8,6% atribuible a desequilibrio esfuerzo-recompensa </a:t>
            </a:r>
          </a:p>
          <a:p>
            <a:pPr>
              <a:lnSpc>
                <a:spcPts val="2040"/>
              </a:lnSpc>
            </a:pPr>
            <a:r>
              <a:rPr lang="es-ES_tradnl" sz="1400" dirty="0">
                <a:latin typeface="Arial" panose="020B0604020202020204" pitchFamily="34" charset="0"/>
              </a:rPr>
              <a:t>20,6% atribuible a la alta tensión laboral</a:t>
            </a:r>
          </a:p>
          <a:p>
            <a:pPr>
              <a:lnSpc>
                <a:spcPts val="2040"/>
              </a:lnSpc>
            </a:pPr>
            <a:r>
              <a:rPr lang="es-ES_tradnl" sz="1400" dirty="0">
                <a:latin typeface="Arial" panose="020B0604020202020204" pitchFamily="34" charset="0"/>
              </a:rPr>
              <a:t>13,4% atribuible a la inseguridad laboral</a:t>
            </a:r>
          </a:p>
          <a:p>
            <a:pPr>
              <a:lnSpc>
                <a:spcPts val="2040"/>
              </a:lnSpc>
            </a:pPr>
            <a:r>
              <a:rPr lang="es-ES_tradnl" sz="1400" dirty="0">
                <a:latin typeface="Arial" panose="020B0604020202020204" pitchFamily="34" charset="0"/>
              </a:rPr>
              <a:t>6,3% atribuible al acoso laboral</a:t>
            </a:r>
            <a:endParaRPr lang="es-ES" sz="1400" dirty="0">
              <a:latin typeface="Arial" panose="020B0604020202020204" pitchFamily="34" charset="0"/>
            </a:endParaRPr>
          </a:p>
          <a:p>
            <a:pPr marL="0" indent="0">
              <a:lnSpc>
                <a:spcPts val="2040"/>
              </a:lnSpc>
              <a:buNone/>
            </a:pPr>
            <a:endParaRPr lang="es-ES" sz="1350" dirty="0">
              <a:solidFill>
                <a:srgbClr val="4A594B"/>
              </a:solidFill>
              <a:latin typeface=""/>
            </a:endParaRPr>
          </a:p>
        </p:txBody>
      </p:sp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604FDBFB-E1CA-6F77-2F6C-03A4DBDD6E3B}"/>
              </a:ext>
            </a:extLst>
          </p:cNvPr>
          <p:cNvSpPr txBox="1">
            <a:spLocks/>
          </p:cNvSpPr>
          <p:nvPr/>
        </p:nvSpPr>
        <p:spPr>
          <a:xfrm>
            <a:off x="560953" y="3654551"/>
            <a:ext cx="5986592" cy="9159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675" dirty="0" err="1">
                <a:latin typeface="Arial" panose="020B0604020202020204" pitchFamily="34" charset="0"/>
              </a:rPr>
              <a:t>Niedhammer</a:t>
            </a:r>
            <a:r>
              <a:rPr lang="en-US" sz="675" dirty="0">
                <a:latin typeface="Arial" panose="020B0604020202020204" pitchFamily="34" charset="0"/>
              </a:rPr>
              <a:t>, I., Sultan-</a:t>
            </a:r>
            <a:r>
              <a:rPr lang="en-US" sz="675" dirty="0" err="1">
                <a:latin typeface="Arial" panose="020B0604020202020204" pitchFamily="34" charset="0"/>
              </a:rPr>
              <a:t>Taïeb</a:t>
            </a:r>
            <a:r>
              <a:rPr lang="en-US" sz="675" dirty="0">
                <a:latin typeface="Arial" panose="020B0604020202020204" pitchFamily="34" charset="0"/>
              </a:rPr>
              <a:t>, H., Parent-Thirion, A., &amp; Chastang, J.-F. (2022). Update of the fractions of cardiovascular diseases and mental disorders attributable to psychosocial work factors in Europe. International Archives of Occupational and Environmental Health, 95, 233–247. https://doi.org/10.1007/s00420-021-01737-4 ​</a:t>
            </a:r>
            <a:endParaRPr lang="es-ES" sz="675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94593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2D3E178-28FB-353E-5900-2C54429DD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34" t="19794" r="7757" b="57388"/>
          <a:stretch/>
        </p:blipFill>
        <p:spPr>
          <a:xfrm>
            <a:off x="1175190" y="1627756"/>
            <a:ext cx="6793620" cy="13189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B3DC86E-5606-EFD4-F688-C6CD0E4E65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22" t="22268" r="29562" b="9930"/>
          <a:stretch/>
        </p:blipFill>
        <p:spPr>
          <a:xfrm>
            <a:off x="5297823" y="258581"/>
            <a:ext cx="3054284" cy="4279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48CA947-22CA-D4AC-2ADF-CF9D9C7E34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98" t="18832" r="15645" b="21512"/>
          <a:stretch/>
        </p:blipFill>
        <p:spPr>
          <a:xfrm>
            <a:off x="499027" y="378412"/>
            <a:ext cx="4072973" cy="2719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2CEF00A-F11D-FD32-B894-3B00A708F5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84" t="26621" r="12860" b="54051"/>
          <a:stretch/>
        </p:blipFill>
        <p:spPr>
          <a:xfrm>
            <a:off x="739653" y="3522333"/>
            <a:ext cx="6213050" cy="12427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1BF292-5415-1EC1-8479-8830E64BC7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603" t="21581" r="29098" b="5324"/>
          <a:stretch/>
        </p:blipFill>
        <p:spPr>
          <a:xfrm>
            <a:off x="1788657" y="485703"/>
            <a:ext cx="2633120" cy="38257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F10EE1-43A5-4D9D-DC8A-DD30E122635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83" t="11761" r="31215" b="5028"/>
          <a:stretch>
            <a:fillRect/>
          </a:stretch>
        </p:blipFill>
        <p:spPr>
          <a:xfrm>
            <a:off x="4914525" y="806777"/>
            <a:ext cx="3054285" cy="42799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37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4C1A055-4C55-5B4F-6069-EC7E16A90A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1988"/>
          <a:stretch>
            <a:fillRect/>
          </a:stretch>
        </p:blipFill>
        <p:spPr>
          <a:xfrm>
            <a:off x="1486641" y="319845"/>
            <a:ext cx="6378493" cy="261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3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6C82B-57D5-0B21-182A-26151A06455C}"/>
              </a:ext>
            </a:extLst>
          </p:cNvPr>
          <p:cNvSpPr txBox="1">
            <a:spLocks/>
          </p:cNvSpPr>
          <p:nvPr/>
        </p:nvSpPr>
        <p:spPr>
          <a:xfrm>
            <a:off x="346165" y="601209"/>
            <a:ext cx="8229600" cy="11430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>
                <a:latin typeface="Arial Nova" panose="020B0504020202020204" pitchFamily="34" charset="0"/>
              </a:rPr>
              <a:t>Consecuencias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B299B6-7CD6-9A88-26D7-228B6DA968A9}"/>
              </a:ext>
            </a:extLst>
          </p:cNvPr>
          <p:cNvSpPr txBox="1">
            <a:spLocks/>
          </p:cNvSpPr>
          <p:nvPr/>
        </p:nvSpPr>
        <p:spPr>
          <a:xfrm>
            <a:off x="1175657" y="1352006"/>
            <a:ext cx="7119257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Arial Nova" panose="020B0504020202020204" pitchFamily="34" charset="0"/>
              </a:rPr>
              <a:t>Sentido común y evidencia científica vs. Realidad</a:t>
            </a:r>
          </a:p>
          <a:p>
            <a:r>
              <a:rPr lang="es-ES" dirty="0">
                <a:latin typeface="Arial Nova" panose="020B0504020202020204" pitchFamily="34" charset="0"/>
              </a:rPr>
              <a:t>Iatrogenia epistémica y medicalización.</a:t>
            </a:r>
          </a:p>
          <a:p>
            <a:r>
              <a:rPr lang="es-ES" dirty="0">
                <a:latin typeface="Arial Nova" panose="020B0504020202020204" pitchFamily="34" charset="0"/>
              </a:rPr>
              <a:t>Baja motivación de clínicos para investigar causa.</a:t>
            </a:r>
          </a:p>
          <a:p>
            <a:r>
              <a:rPr lang="es-ES_tradnl" dirty="0" err="1">
                <a:latin typeface="Arial Nova" panose="020B0504020202020204" pitchFamily="34" charset="0"/>
              </a:rPr>
              <a:t>Infrarregistro</a:t>
            </a:r>
            <a:r>
              <a:rPr lang="es-ES_tradnl" dirty="0">
                <a:latin typeface="Arial Nova" panose="020B0504020202020204" pitchFamily="34" charset="0"/>
              </a:rPr>
              <a:t> de los trastornos mentales derivados del trabajo.</a:t>
            </a:r>
          </a:p>
          <a:p>
            <a:r>
              <a:rPr lang="es-ES" dirty="0">
                <a:latin typeface="Arial Nova" panose="020B0504020202020204" pitchFamily="34" charset="0"/>
              </a:rPr>
              <a:t>Menor compensación para el trabajador.</a:t>
            </a:r>
          </a:p>
          <a:p>
            <a:r>
              <a:rPr lang="es-ES" dirty="0">
                <a:latin typeface="Arial Nova" panose="020B0504020202020204" pitchFamily="34" charset="0"/>
              </a:rPr>
              <a:t>Menor capacidad de prevención en origen.</a:t>
            </a:r>
          </a:p>
          <a:p>
            <a:r>
              <a:rPr lang="es-ES" dirty="0">
                <a:latin typeface="Arial Nova" panose="020B0504020202020204" pitchFamily="34" charset="0"/>
              </a:rPr>
              <a:t>Costes socializados en Sanidad y Seguridad Social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6165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BFAC92A-7C0A-4D9A-FA1F-2E18E9A39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679" y="389893"/>
            <a:ext cx="6174642" cy="41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40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4FCBED-6C87-D95E-C5D1-9493349FA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643" t="8127" r="25643" b="5269"/>
          <a:stretch>
            <a:fillRect/>
          </a:stretch>
        </p:blipFill>
        <p:spPr>
          <a:xfrm>
            <a:off x="2952207" y="306975"/>
            <a:ext cx="2223980" cy="32134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B0099AD-6781-20DF-4DF1-F3E6E02462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00" t="16401" r="15600" b="11067"/>
          <a:stretch>
            <a:fillRect/>
          </a:stretch>
        </p:blipFill>
        <p:spPr>
          <a:xfrm>
            <a:off x="489856" y="2769325"/>
            <a:ext cx="2358332" cy="166755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33F7B3-AFC6-B011-85C9-DDACF0C9A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39" y="446499"/>
            <a:ext cx="3507378" cy="399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8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E3C6C-2C2F-E82E-BF5C-56E8D44AD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513" y="1096352"/>
            <a:ext cx="4088674" cy="1265566"/>
          </a:xfrm>
        </p:spPr>
        <p:txBody>
          <a:bodyPr>
            <a:normAutofit fontScale="90000"/>
          </a:bodyPr>
          <a:lstStyle/>
          <a:p>
            <a:r>
              <a:rPr lang="es-ES" dirty="0"/>
              <a:t>Mesa interministerial de trabajo y salud mental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EB6905-3449-04B0-FBD7-CF6F5DBD5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535" y="2781582"/>
            <a:ext cx="4702631" cy="824729"/>
          </a:xfrm>
        </p:spPr>
        <p:txBody>
          <a:bodyPr/>
          <a:lstStyle/>
          <a:p>
            <a:r>
              <a:rPr lang="es-ES" dirty="0"/>
              <a:t>Ministerio de Sanidad</a:t>
            </a:r>
          </a:p>
          <a:p>
            <a:r>
              <a:rPr lang="es-ES" dirty="0"/>
              <a:t>Ministerio de Seguridad Social, Inclusión y Migraciones</a:t>
            </a:r>
          </a:p>
          <a:p>
            <a:r>
              <a:rPr lang="es-ES" dirty="0"/>
              <a:t>Ministerio de Trabajo</a:t>
            </a:r>
          </a:p>
          <a:p>
            <a:r>
              <a:rPr lang="es-ES" dirty="0"/>
              <a:t>Instituto Nacional Para la Seguridad y Salud en el Trabajo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B8A0FC5-2788-36D2-ED3E-AD681E80EF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143" t="13968" r="33643" b="3873"/>
          <a:stretch>
            <a:fillRect/>
          </a:stretch>
        </p:blipFill>
        <p:spPr>
          <a:xfrm>
            <a:off x="5355772" y="372290"/>
            <a:ext cx="2945674" cy="422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50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BE3206-5EF0-0042-462B-B659C804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86" y="392499"/>
            <a:ext cx="6242645" cy="435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44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226</Words>
  <Application>Microsoft Office PowerPoint</Application>
  <PresentationFormat>Presentación en pantalla (16:9)</PresentationFormat>
  <Paragraphs>25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Arial Narrow</vt:lpstr>
      <vt:lpstr>Arial Nova</vt:lpstr>
      <vt:lpstr>Calibri</vt:lpstr>
      <vt:lpstr>1_Tema de Office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Mesa interministerial de trabajo y salud mental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González Callado. Belén</cp:lastModifiedBy>
  <cp:revision>84</cp:revision>
  <dcterms:created xsi:type="dcterms:W3CDTF">2021-01-28T13:16:50Z</dcterms:created>
  <dcterms:modified xsi:type="dcterms:W3CDTF">2026-06-16T06:04:16Z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